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6" r:id="rId5"/>
    <p:sldId id="260" r:id="rId6"/>
    <p:sldId id="261" r:id="rId7"/>
    <p:sldId id="263" r:id="rId8"/>
    <p:sldId id="268" r:id="rId9"/>
  </p:sldIdLst>
  <p:sldSz cx="12192000" cy="6858000"/>
  <p:notesSz cx="6858000" cy="9144000"/>
  <p:defaultTextStyle>
    <a:defPPr>
      <a:defRPr lang="fr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750BA9-9D86-B645-995C-D1184572BA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5473514-F457-044F-88AD-769E89148F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D88A99-2841-4A4F-AA41-1B790EF64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194D-633F-3C4F-920B-2F8E547075EA}" type="datetimeFigureOut">
              <a:rPr lang="fr-US" smtClean="0"/>
              <a:t>6/9/22</a:t>
            </a:fld>
            <a:endParaRPr lang="fr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A07BA2-9A49-0B4B-809A-AA77D7A31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9E0D383-6874-0548-8166-E6F2EC79B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9831-3147-3245-93D9-1CF778DF0964}" type="slidenum">
              <a:rPr lang="fr-US" smtClean="0"/>
              <a:t>‹N°›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25955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A3B148-2E7F-5045-9D01-D61DE1990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F832C75-0ADF-4C41-8116-F8EBDB1C8B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D8DE7DA-1296-5E4F-9A29-52DABBB1D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194D-633F-3C4F-920B-2F8E547075EA}" type="datetimeFigureOut">
              <a:rPr lang="fr-US" smtClean="0"/>
              <a:t>6/9/22</a:t>
            </a:fld>
            <a:endParaRPr lang="fr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2FB50A-C457-3C48-BAD5-3A869FD9B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7B0C39-1B5D-F340-ADB1-F70A1546B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9831-3147-3245-93D9-1CF778DF0964}" type="slidenum">
              <a:rPr lang="fr-US" smtClean="0"/>
              <a:t>‹N°›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6850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7F6CF4C-7566-CC46-A5BC-2E14636953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06A3C61-C21A-324C-8D07-E98F1E015E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5F6989-AD67-E34A-8C60-ABBA8B86F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194D-633F-3C4F-920B-2F8E547075EA}" type="datetimeFigureOut">
              <a:rPr lang="fr-US" smtClean="0"/>
              <a:t>6/9/22</a:t>
            </a:fld>
            <a:endParaRPr lang="fr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A4215E-FBDA-CE46-A936-DF9F6E11B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381E93-5B4E-914C-845A-8906E05D0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9831-3147-3245-93D9-1CF778DF0964}" type="slidenum">
              <a:rPr lang="fr-US" smtClean="0"/>
              <a:t>‹N°›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1349546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E2CCDE-7228-7C48-B7B7-73A148378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7469A6-5D8F-AD46-94A6-359D6C2F7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DBBBE2-EA2F-E941-905D-8CCAB8BD3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194D-633F-3C4F-920B-2F8E547075EA}" type="datetimeFigureOut">
              <a:rPr lang="fr-US" smtClean="0"/>
              <a:t>6/9/22</a:t>
            </a:fld>
            <a:endParaRPr lang="fr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A8C31E-8D3C-0948-8C3E-B8A454DCC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66125C4-03FA-9E43-AEA3-C2E6A513E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9831-3147-3245-93D9-1CF778DF0964}" type="slidenum">
              <a:rPr lang="fr-US" smtClean="0"/>
              <a:t>‹N°›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3009660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BA77A9-7EB0-8F48-AEE2-E0C6FB47A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89DD714-84C2-F142-8D4F-70AD9151F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DA9A780-F2F5-524A-8860-C4B751EBB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194D-633F-3C4F-920B-2F8E547075EA}" type="datetimeFigureOut">
              <a:rPr lang="fr-US" smtClean="0"/>
              <a:t>6/9/22</a:t>
            </a:fld>
            <a:endParaRPr lang="fr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669531-6B0D-EF48-A89B-D9F267EF7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AA15A1-7ED6-BF44-B3F1-D4B199ECE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9831-3147-3245-93D9-1CF778DF0964}" type="slidenum">
              <a:rPr lang="fr-US" smtClean="0"/>
              <a:t>‹N°›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408524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518254-DEA9-0848-87ED-59C0F55C8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596585-8B1B-3144-9FFF-D2154BFA01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US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582AD3D-5541-D144-90E6-4628EFD086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US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A620C01-F461-9C4A-98BC-2D6CE7D43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194D-633F-3C4F-920B-2F8E547075EA}" type="datetimeFigureOut">
              <a:rPr lang="fr-US" smtClean="0"/>
              <a:t>6/9/22</a:t>
            </a:fld>
            <a:endParaRPr lang="fr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0666796-E381-7046-A004-73F8BBF5B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C5F2572-4871-5344-A6F9-326ADD159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9831-3147-3245-93D9-1CF778DF0964}" type="slidenum">
              <a:rPr lang="fr-US" smtClean="0"/>
              <a:t>‹N°›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189002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2EC7EF-0506-9B4A-931C-62FE753FA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1B65FDE-E076-8F46-9F76-5B1D736C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B8275B8-CD9A-A14C-BCE9-07CAA0D999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US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64F0F2D-AC68-F645-BD52-63B864B2A0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BE016E2-88DF-FA40-B3E5-F58F7EDC3A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US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5CB9CC4-68E5-4F41-8383-DB8EC8210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194D-633F-3C4F-920B-2F8E547075EA}" type="datetimeFigureOut">
              <a:rPr lang="fr-US" smtClean="0"/>
              <a:t>6/9/22</a:t>
            </a:fld>
            <a:endParaRPr lang="fr-US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9B5D882-3D12-5341-AE2B-AB03FFBED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US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71F1306-DFC9-FD44-A0F1-8FCEF1F45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9831-3147-3245-93D9-1CF778DF0964}" type="slidenum">
              <a:rPr lang="fr-US" smtClean="0"/>
              <a:t>‹N°›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3407248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8C6B5F-583B-8443-9C54-853D482A4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03957C-104D-3B4B-AEDE-AA222E7F8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194D-633F-3C4F-920B-2F8E547075EA}" type="datetimeFigureOut">
              <a:rPr lang="fr-US" smtClean="0"/>
              <a:t>6/9/22</a:t>
            </a:fld>
            <a:endParaRPr lang="fr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3B27D34-4DE8-EF42-B1FC-765254D7E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2738DD7-E20D-884F-906C-A98DE25D1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9831-3147-3245-93D9-1CF778DF0964}" type="slidenum">
              <a:rPr lang="fr-US" smtClean="0"/>
              <a:t>‹N°›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235996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E8A47FE-5BFB-1541-98CC-93F73FBB6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194D-633F-3C4F-920B-2F8E547075EA}" type="datetimeFigureOut">
              <a:rPr lang="fr-US" smtClean="0"/>
              <a:t>6/9/22</a:t>
            </a:fld>
            <a:endParaRPr lang="fr-US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A525DC2-FD75-5848-B780-F8902F2D9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US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F1A1D26-D979-D54B-A0E8-40CD56A21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9831-3147-3245-93D9-1CF778DF0964}" type="slidenum">
              <a:rPr lang="fr-US" smtClean="0"/>
              <a:t>‹N°›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3257282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2D5BA1-EA85-5D47-BF9C-BBE8E7B66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D21F4A2-EE62-904D-B11E-B740903F6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9D0DFB4-737A-C841-A604-F36388B5C2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1C9D53F-C56A-A644-BE3A-D7A52A84C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194D-633F-3C4F-920B-2F8E547075EA}" type="datetimeFigureOut">
              <a:rPr lang="fr-US" smtClean="0"/>
              <a:t>6/9/22</a:t>
            </a:fld>
            <a:endParaRPr lang="fr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7BEE625-CBFE-914F-92EB-FBB73A823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F87BB5F-EC4F-0941-A068-81FAE79A1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9831-3147-3245-93D9-1CF778DF0964}" type="slidenum">
              <a:rPr lang="fr-US" smtClean="0"/>
              <a:t>‹N°›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2377023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ED2DA5-9B0E-9A42-A92D-0F90EF113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US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B625E29-3B5B-E14B-B683-9874E8FA42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71E41F4-2705-A24B-9512-7B0B0FEB2A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CFDF4B7-ECA5-7C4B-93E9-66401C445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194D-633F-3C4F-920B-2F8E547075EA}" type="datetimeFigureOut">
              <a:rPr lang="fr-US" smtClean="0"/>
              <a:t>6/9/22</a:t>
            </a:fld>
            <a:endParaRPr lang="fr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C60F795-9FE0-034A-BCD0-8B3EA77CA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734007A-3CB4-174F-BC01-8DFE5FF48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9831-3147-3245-93D9-1CF778DF0964}" type="slidenum">
              <a:rPr lang="fr-US" smtClean="0"/>
              <a:t>‹N°›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2847585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6B75643-D6F2-D04D-9531-3DE28E4B9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D2B2D0E-DDCF-564E-A58D-460FD800E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8CDC1C-47F7-4B41-8604-D6852FC6F1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5194D-633F-3C4F-920B-2F8E547075EA}" type="datetimeFigureOut">
              <a:rPr lang="fr-US" smtClean="0"/>
              <a:t>6/9/22</a:t>
            </a:fld>
            <a:endParaRPr lang="fr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FFBBC7-F915-864A-9166-93DC2AF0F9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15FF646-D901-C141-84A0-053CE81310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29831-3147-3245-93D9-1CF778DF0964}" type="slidenum">
              <a:rPr lang="fr-US" smtClean="0"/>
              <a:t>‹N°›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686590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6">
            <a:extLst>
              <a:ext uri="{FF2B5EF4-FFF2-40B4-BE49-F238E27FC236}">
                <a16:creationId xmlns:a16="http://schemas.microsoft.com/office/drawing/2014/main" id="{F691FBAE-63E9-42EA-BB0F-E50D2890B7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3" y="-2502"/>
            <a:ext cx="2559269" cy="1718381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919889"/>
            <a:ext cx="9144000" cy="2387600"/>
          </a:xfrm>
        </p:spPr>
        <p:txBody>
          <a:bodyPr>
            <a:normAutofit/>
          </a:bodyPr>
          <a:lstStyle/>
          <a:p>
            <a:r>
              <a:rPr lang="de-DE" sz="4000" b="1" dirty="0" err="1">
                <a:latin typeface="Bodoni MT Black"/>
                <a:cs typeface="Calibri Light"/>
              </a:rPr>
              <a:t>Résultats</a:t>
            </a:r>
            <a:r>
              <a:rPr lang="de-DE" sz="4000" b="1" dirty="0">
                <a:latin typeface="Bodoni MT Black"/>
                <a:cs typeface="Calibri Light"/>
              </a:rPr>
              <a:t> de </a:t>
            </a:r>
            <a:r>
              <a:rPr lang="de-DE" sz="4000" b="1" dirty="0" err="1">
                <a:latin typeface="Bodoni MT Black"/>
                <a:cs typeface="Calibri Light"/>
              </a:rPr>
              <a:t>l‘enquête</a:t>
            </a:r>
            <a:r>
              <a:rPr lang="de-DE" sz="4000" b="1" dirty="0">
                <a:latin typeface="Bodoni MT Black"/>
                <a:cs typeface="Calibri Light"/>
              </a:rPr>
              <a:t> de </a:t>
            </a:r>
            <a:r>
              <a:rPr lang="de-DE" sz="4000" b="1" dirty="0" err="1">
                <a:latin typeface="Bodoni MT Black"/>
                <a:cs typeface="Calibri Light"/>
              </a:rPr>
              <a:t>pratique</a:t>
            </a:r>
            <a:r>
              <a:rPr lang="de-DE" sz="4000" b="1" dirty="0">
                <a:latin typeface="Bodoni MT Black"/>
                <a:cs typeface="Calibri Light"/>
              </a:rPr>
              <a:t> professionelle </a:t>
            </a:r>
            <a:r>
              <a:rPr lang="de-DE" sz="4000" b="1" dirty="0" err="1">
                <a:latin typeface="Bodoni MT Black"/>
                <a:cs typeface="Calibri Light"/>
              </a:rPr>
              <a:t>face</a:t>
            </a:r>
            <a:r>
              <a:rPr lang="de-DE" sz="4000" b="1" dirty="0">
                <a:latin typeface="Bodoni MT Black"/>
                <a:cs typeface="Calibri Light"/>
              </a:rPr>
              <a:t> à la </a:t>
            </a:r>
            <a:r>
              <a:rPr lang="de-DE" sz="4000" b="1" dirty="0" err="1">
                <a:latin typeface="Bodoni MT Black"/>
                <a:cs typeface="Calibri Light"/>
              </a:rPr>
              <a:t>pénurie</a:t>
            </a:r>
            <a:r>
              <a:rPr lang="de-DE" sz="4000" b="1" dirty="0">
                <a:latin typeface="Bodoni MT Black"/>
                <a:cs typeface="Calibri Light"/>
              </a:rPr>
              <a:t>  </a:t>
            </a:r>
            <a:r>
              <a:rPr lang="de-DE" sz="4000" b="1" dirty="0" err="1">
                <a:latin typeface="Bodoni MT Black"/>
                <a:cs typeface="Calibri Light"/>
              </a:rPr>
              <a:t>Mitomycine</a:t>
            </a:r>
            <a:r>
              <a:rPr lang="de-DE" sz="4000" b="1" dirty="0">
                <a:latin typeface="Bodoni MT Black"/>
                <a:cs typeface="Calibri Light"/>
              </a:rPr>
              <a:t> et de BCG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5142121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z="2000" dirty="0" err="1">
                <a:latin typeface="Bernard MT Condensed"/>
                <a:cs typeface="Calibri"/>
              </a:rPr>
              <a:t>Degraeve</a:t>
            </a:r>
            <a:r>
              <a:rPr lang="de-DE" sz="2000" dirty="0">
                <a:latin typeface="Bernard MT Condensed"/>
                <a:cs typeface="Calibri"/>
              </a:rPr>
              <a:t> A. et </a:t>
            </a:r>
            <a:r>
              <a:rPr lang="de-DE" sz="2000" dirty="0" err="1">
                <a:latin typeface="Bernard MT Condensed"/>
                <a:cs typeface="Calibri"/>
              </a:rPr>
              <a:t>Roumeguère</a:t>
            </a:r>
            <a:r>
              <a:rPr lang="de-DE" sz="2000" dirty="0">
                <a:latin typeface="Bernard MT Condensed"/>
                <a:cs typeface="Calibri"/>
              </a:rPr>
              <a:t> T.</a:t>
            </a:r>
          </a:p>
          <a:p>
            <a:r>
              <a:rPr lang="de-DE" sz="2000" dirty="0" err="1">
                <a:latin typeface="Bernard MT Condensed"/>
                <a:cs typeface="Calibri"/>
              </a:rPr>
              <a:t>Juin</a:t>
            </a:r>
            <a:r>
              <a:rPr lang="de-DE" sz="2000" dirty="0">
                <a:latin typeface="Bernard MT Condensed"/>
                <a:cs typeface="Calibri"/>
              </a:rPr>
              <a:t> 2021</a:t>
            </a:r>
            <a:endParaRPr lang="de-DE" sz="2000" dirty="0">
              <a:latin typeface="Bernard MT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114744" y="152839"/>
            <a:ext cx="8242949" cy="1119455"/>
          </a:xfrm>
        </p:spPr>
        <p:txBody>
          <a:bodyPr>
            <a:normAutofit/>
          </a:bodyPr>
          <a:lstStyle/>
          <a:p>
            <a:r>
              <a:rPr lang="de-DE" sz="4000" dirty="0" err="1">
                <a:cs typeface="Calibri Light"/>
              </a:rPr>
              <a:t>Résultats</a:t>
            </a:r>
            <a:r>
              <a:rPr lang="de-DE" sz="4000" dirty="0">
                <a:cs typeface="Calibri Light"/>
              </a:rPr>
              <a:t> de </a:t>
            </a:r>
            <a:r>
              <a:rPr lang="de-DE" sz="4000" dirty="0" err="1">
                <a:cs typeface="Calibri Light"/>
              </a:rPr>
              <a:t>l'enquête</a:t>
            </a:r>
            <a:r>
              <a:rPr lang="de-DE" sz="4000" dirty="0">
                <a:cs typeface="Calibri Light"/>
              </a:rPr>
              <a:t> nationale BCG*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46132" y="1910275"/>
            <a:ext cx="9221868" cy="363584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de-DE" b="1">
                <a:cs typeface="Calibri"/>
              </a:rPr>
              <a:t>Données démographiques:</a:t>
            </a:r>
          </a:p>
          <a:p>
            <a:pPr algn="l"/>
            <a:r>
              <a:rPr lang="de-DE">
                <a:cs typeface="Calibri"/>
              </a:rPr>
              <a:t>- 68 réponses</a:t>
            </a:r>
          </a:p>
          <a:p>
            <a:pPr algn="l"/>
            <a:r>
              <a:rPr lang="de-DE">
                <a:cs typeface="Calibri"/>
              </a:rPr>
              <a:t>- 80% hommes, 20% femmes</a:t>
            </a:r>
            <a:endParaRPr lang="de-DE" dirty="0">
              <a:cs typeface="Calibri"/>
            </a:endParaRPr>
          </a:p>
        </p:txBody>
      </p:sp>
      <p:pic>
        <p:nvPicPr>
          <p:cNvPr id="6" name="Image 6">
            <a:extLst>
              <a:ext uri="{FF2B5EF4-FFF2-40B4-BE49-F238E27FC236}">
                <a16:creationId xmlns:a16="http://schemas.microsoft.com/office/drawing/2014/main" id="{F691FBAE-63E9-42EA-BB0F-E50D2890B7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6" y="11930"/>
            <a:ext cx="2126567" cy="1518481"/>
          </a:xfrm>
          <a:prstGeom prst="rect">
            <a:avLst/>
          </a:prstGeom>
        </p:spPr>
      </p:pic>
      <p:pic>
        <p:nvPicPr>
          <p:cNvPr id="7" name="Image 7">
            <a:extLst>
              <a:ext uri="{FF2B5EF4-FFF2-40B4-BE49-F238E27FC236}">
                <a16:creationId xmlns:a16="http://schemas.microsoft.com/office/drawing/2014/main" id="{EFE6F36A-CF30-4502-9761-2F49E81776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2749" y="1926417"/>
            <a:ext cx="6141308" cy="3705380"/>
          </a:xfrm>
          <a:prstGeom prst="rect">
            <a:avLst/>
          </a:prstGeom>
        </p:spPr>
      </p:pic>
      <p:pic>
        <p:nvPicPr>
          <p:cNvPr id="9" name="Image 9">
            <a:extLst>
              <a:ext uri="{FF2B5EF4-FFF2-40B4-BE49-F238E27FC236}">
                <a16:creationId xmlns:a16="http://schemas.microsoft.com/office/drawing/2014/main" id="{AFEFE7FA-6973-4EB6-ABF9-EBD03C280E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6217" y="3568934"/>
            <a:ext cx="5469457" cy="3287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190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970131" y="208460"/>
            <a:ext cx="8648978" cy="1119455"/>
          </a:xfrm>
        </p:spPr>
        <p:txBody>
          <a:bodyPr>
            <a:normAutofit/>
          </a:bodyPr>
          <a:lstStyle/>
          <a:p>
            <a:r>
              <a:rPr lang="de-DE" sz="4000" dirty="0" err="1">
                <a:cs typeface="Calibri Light"/>
              </a:rPr>
              <a:t>Résultats</a:t>
            </a:r>
            <a:r>
              <a:rPr lang="de-DE" sz="4000" dirty="0">
                <a:cs typeface="Calibri Light"/>
              </a:rPr>
              <a:t> de </a:t>
            </a:r>
            <a:r>
              <a:rPr lang="de-DE" sz="4000" dirty="0" err="1">
                <a:cs typeface="Calibri Light"/>
              </a:rPr>
              <a:t>l'enquête</a:t>
            </a:r>
            <a:r>
              <a:rPr lang="de-DE" sz="4000" dirty="0">
                <a:cs typeface="Calibri Light"/>
              </a:rPr>
              <a:t> nationale BCG*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46132" y="1910275"/>
            <a:ext cx="9221868" cy="363584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de-DE" b="1" dirty="0" err="1">
                <a:cs typeface="Calibri"/>
              </a:rPr>
              <a:t>Objectifs</a:t>
            </a:r>
            <a:r>
              <a:rPr lang="de-DE" b="1" dirty="0">
                <a:cs typeface="Calibri"/>
              </a:rPr>
              <a:t> de </a:t>
            </a:r>
            <a:r>
              <a:rPr lang="de-DE" b="1" dirty="0" err="1">
                <a:cs typeface="Calibri"/>
              </a:rPr>
              <a:t>l'enquête</a:t>
            </a:r>
            <a:r>
              <a:rPr lang="de-DE" b="1" dirty="0">
                <a:cs typeface="Calibri"/>
              </a:rPr>
              <a:t>:</a:t>
            </a:r>
          </a:p>
          <a:p>
            <a:pPr algn="l"/>
            <a:r>
              <a:rPr lang="de-DE" dirty="0">
                <a:cs typeface="Calibri"/>
              </a:rPr>
              <a:t>- </a:t>
            </a:r>
            <a:r>
              <a:rPr lang="de-DE" dirty="0" err="1">
                <a:cs typeface="Calibri"/>
              </a:rPr>
              <a:t>Démarches</a:t>
            </a:r>
            <a:r>
              <a:rPr lang="de-DE" dirty="0">
                <a:cs typeface="Calibri"/>
              </a:rPr>
              <a:t> INAMI: 91% </a:t>
            </a:r>
            <a:r>
              <a:rPr lang="de-DE" dirty="0" err="1">
                <a:cs typeface="Calibri"/>
              </a:rPr>
              <a:t>d'avis</a:t>
            </a:r>
            <a:r>
              <a:rPr lang="de-DE" dirty="0">
                <a:cs typeface="Calibri"/>
              </a:rPr>
              <a:t> favorables.</a:t>
            </a:r>
            <a:endParaRPr lang="de-DE" b="1" dirty="0">
              <a:cs typeface="Calibri"/>
            </a:endParaRPr>
          </a:p>
          <a:p>
            <a:pPr algn="l"/>
            <a:r>
              <a:rPr lang="de-DE" dirty="0">
                <a:cs typeface="Calibri"/>
              </a:rPr>
              <a:t>- </a:t>
            </a:r>
            <a:r>
              <a:rPr lang="de-DE" dirty="0" err="1">
                <a:cs typeface="Calibri"/>
              </a:rPr>
              <a:t>Tips</a:t>
            </a:r>
            <a:r>
              <a:rPr lang="de-DE" dirty="0">
                <a:cs typeface="Calibri"/>
              </a:rPr>
              <a:t> </a:t>
            </a:r>
            <a:r>
              <a:rPr lang="de-DE" dirty="0" err="1">
                <a:cs typeface="Calibri"/>
              </a:rPr>
              <a:t>and</a:t>
            </a:r>
            <a:r>
              <a:rPr lang="de-DE" dirty="0">
                <a:cs typeface="Calibri"/>
              </a:rPr>
              <a:t> tricks / </a:t>
            </a:r>
            <a:r>
              <a:rPr lang="de-DE" dirty="0" err="1">
                <a:cs typeface="Calibri"/>
              </a:rPr>
              <a:t>recommandations</a:t>
            </a:r>
            <a:r>
              <a:rPr lang="de-DE" dirty="0">
                <a:cs typeface="Calibri"/>
              </a:rPr>
              <a:t> de la SBU.</a:t>
            </a:r>
          </a:p>
          <a:p>
            <a:pPr algn="l"/>
            <a:endParaRPr lang="de-DE" dirty="0">
              <a:cs typeface="Calibri"/>
            </a:endParaRPr>
          </a:p>
        </p:txBody>
      </p:sp>
      <p:pic>
        <p:nvPicPr>
          <p:cNvPr id="6" name="Image 6">
            <a:extLst>
              <a:ext uri="{FF2B5EF4-FFF2-40B4-BE49-F238E27FC236}">
                <a16:creationId xmlns:a16="http://schemas.microsoft.com/office/drawing/2014/main" id="{F691FBAE-63E9-42EA-BB0F-E50D2890B7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6" y="11930"/>
            <a:ext cx="2126567" cy="1518481"/>
          </a:xfrm>
          <a:prstGeom prst="rect">
            <a:avLst/>
          </a:prstGeom>
        </p:spPr>
      </p:pic>
      <p:pic>
        <p:nvPicPr>
          <p:cNvPr id="8" name="Image 9">
            <a:extLst>
              <a:ext uri="{FF2B5EF4-FFF2-40B4-BE49-F238E27FC236}">
                <a16:creationId xmlns:a16="http://schemas.microsoft.com/office/drawing/2014/main" id="{B20D3207-4753-4FF5-B4FC-5E456598726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547" t="32400" r="25882" b="-200"/>
          <a:stretch/>
        </p:blipFill>
        <p:spPr>
          <a:xfrm>
            <a:off x="1957650" y="3794223"/>
            <a:ext cx="3352719" cy="1887326"/>
          </a:xfrm>
          <a:prstGeom prst="rect">
            <a:avLst/>
          </a:prstGeom>
        </p:spPr>
      </p:pic>
      <p:graphicFrame>
        <p:nvGraphicFramePr>
          <p:cNvPr id="10" name="Tableau 10">
            <a:extLst>
              <a:ext uri="{FF2B5EF4-FFF2-40B4-BE49-F238E27FC236}">
                <a16:creationId xmlns:a16="http://schemas.microsoft.com/office/drawing/2014/main" id="{4371B39A-B6DD-4EDC-AA36-DB57AF6AF53F}"/>
              </a:ext>
            </a:extLst>
          </p:cNvPr>
          <p:cNvGraphicFramePr>
            <a:graphicFrameLocks noGrp="1"/>
          </p:cNvGraphicFramePr>
          <p:nvPr/>
        </p:nvGraphicFramePr>
        <p:xfrm>
          <a:off x="1290394" y="3325651"/>
          <a:ext cx="10333293" cy="2696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4431">
                  <a:extLst>
                    <a:ext uri="{9D8B030D-6E8A-4147-A177-3AD203B41FA5}">
                      <a16:colId xmlns:a16="http://schemas.microsoft.com/office/drawing/2014/main" val="412369894"/>
                    </a:ext>
                  </a:extLst>
                </a:gridCol>
                <a:gridCol w="3444431">
                  <a:extLst>
                    <a:ext uri="{9D8B030D-6E8A-4147-A177-3AD203B41FA5}">
                      <a16:colId xmlns:a16="http://schemas.microsoft.com/office/drawing/2014/main" val="60040664"/>
                    </a:ext>
                  </a:extLst>
                </a:gridCol>
                <a:gridCol w="3444431">
                  <a:extLst>
                    <a:ext uri="{9D8B030D-6E8A-4147-A177-3AD203B41FA5}">
                      <a16:colId xmlns:a16="http://schemas.microsoft.com/office/drawing/2014/main" val="2168496015"/>
                    </a:ext>
                  </a:extLst>
                </a:gridCol>
              </a:tblGrid>
              <a:tr h="517720">
                <a:tc gridSpan="3"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Prise en charge des NMIBC aisée?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336071"/>
                  </a:ext>
                </a:extLst>
              </a:tr>
              <a:tr h="367094">
                <a:tc>
                  <a:txBody>
                    <a:bodyPr/>
                    <a:lstStyle/>
                    <a:p>
                      <a:r>
                        <a:rPr lang="fr-FR" dirty="0"/>
                        <a:t>Bas risque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Risque intermédiaire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Haut risque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4681113"/>
                  </a:ext>
                </a:extLst>
              </a:tr>
              <a:tr h="1812024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r-FR" dirty="0"/>
                    </a:p>
                    <a:p>
                      <a:pPr lvl="0">
                        <a:buNone/>
                      </a:pPr>
                      <a:endParaRPr lang="fr-FR" dirty="0"/>
                    </a:p>
                    <a:p>
                      <a:pPr lvl="0">
                        <a:buNone/>
                      </a:pP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598718"/>
                  </a:ext>
                </a:extLst>
              </a:tr>
            </a:tbl>
          </a:graphicData>
        </a:graphic>
      </p:graphicFrame>
      <p:pic>
        <p:nvPicPr>
          <p:cNvPr id="11" name="Image 9">
            <a:extLst>
              <a:ext uri="{FF2B5EF4-FFF2-40B4-BE49-F238E27FC236}">
                <a16:creationId xmlns:a16="http://schemas.microsoft.com/office/drawing/2014/main" id="{E602436E-B372-407E-BE3B-2A91FB8CFF4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258" t="32045" r="53759" b="8409"/>
          <a:stretch/>
        </p:blipFill>
        <p:spPr>
          <a:xfrm>
            <a:off x="2759414" y="4210099"/>
            <a:ext cx="1985383" cy="2002351"/>
          </a:xfrm>
          <a:prstGeom prst="rect">
            <a:avLst/>
          </a:prstGeom>
        </p:spPr>
      </p:pic>
      <p:pic>
        <p:nvPicPr>
          <p:cNvPr id="13" name="Image 13">
            <a:extLst>
              <a:ext uri="{FF2B5EF4-FFF2-40B4-BE49-F238E27FC236}">
                <a16:creationId xmlns:a16="http://schemas.microsoft.com/office/drawing/2014/main" id="{3952EF6C-1FB4-4486-81A0-DBBBC33F566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9067" t="32143" r="53347" b="7589"/>
          <a:stretch/>
        </p:blipFill>
        <p:spPr>
          <a:xfrm>
            <a:off x="6200707" y="4212827"/>
            <a:ext cx="1974834" cy="1962370"/>
          </a:xfrm>
          <a:prstGeom prst="rect">
            <a:avLst/>
          </a:prstGeom>
        </p:spPr>
      </p:pic>
      <p:pic>
        <p:nvPicPr>
          <p:cNvPr id="14" name="Image 14">
            <a:extLst>
              <a:ext uri="{FF2B5EF4-FFF2-40B4-BE49-F238E27FC236}">
                <a16:creationId xmlns:a16="http://schemas.microsoft.com/office/drawing/2014/main" id="{F64EF961-CEAE-4893-A88E-3E9C7F50F1E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8617" t="33036" r="52535" b="8482"/>
          <a:stretch/>
        </p:blipFill>
        <p:spPr>
          <a:xfrm>
            <a:off x="9649757" y="4214490"/>
            <a:ext cx="1969536" cy="1808902"/>
          </a:xfrm>
          <a:prstGeom prst="rect">
            <a:avLst/>
          </a:prstGeom>
        </p:spPr>
      </p:pic>
      <p:pic>
        <p:nvPicPr>
          <p:cNvPr id="15" name="Image 15">
            <a:extLst>
              <a:ext uri="{FF2B5EF4-FFF2-40B4-BE49-F238E27FC236}">
                <a16:creationId xmlns:a16="http://schemas.microsoft.com/office/drawing/2014/main" id="{FB742583-3C6A-48B7-AF48-9597E727108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1232" t="32568" r="24171" b="51357"/>
          <a:stretch/>
        </p:blipFill>
        <p:spPr>
          <a:xfrm>
            <a:off x="10197452" y="3063365"/>
            <a:ext cx="1423797" cy="731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041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970131" y="731292"/>
            <a:ext cx="8648978" cy="1119455"/>
          </a:xfrm>
        </p:spPr>
        <p:txBody>
          <a:bodyPr>
            <a:normAutofit fontScale="90000"/>
          </a:bodyPr>
          <a:lstStyle/>
          <a:p>
            <a:pPr algn="l"/>
            <a:r>
              <a:rPr lang="de-DE" sz="4000" dirty="0">
                <a:ea typeface="+mj-lt"/>
                <a:cs typeface="+mj-lt"/>
              </a:rPr>
              <a:t>Non-</a:t>
            </a:r>
            <a:r>
              <a:rPr lang="de-DE" sz="4000" dirty="0" err="1">
                <a:ea typeface="+mj-lt"/>
                <a:cs typeface="+mj-lt"/>
              </a:rPr>
              <a:t>muscle</a:t>
            </a:r>
            <a:r>
              <a:rPr lang="de-DE" sz="4000" dirty="0">
                <a:ea typeface="+mj-lt"/>
                <a:cs typeface="+mj-lt"/>
              </a:rPr>
              <a:t> Invasive </a:t>
            </a:r>
            <a:r>
              <a:rPr lang="de-DE" sz="4000" dirty="0" err="1">
                <a:ea typeface="+mj-lt"/>
                <a:cs typeface="+mj-lt"/>
              </a:rPr>
              <a:t>Bladder</a:t>
            </a:r>
            <a:r>
              <a:rPr lang="de-DE" sz="4000" dirty="0">
                <a:ea typeface="+mj-lt"/>
                <a:cs typeface="+mj-lt"/>
              </a:rPr>
              <a:t> Cancer (NMIBC)</a:t>
            </a:r>
          </a:p>
          <a:p>
            <a:endParaRPr lang="de-DE" sz="4000" dirty="0">
              <a:cs typeface="Calibri Ligh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46132" y="1910275"/>
            <a:ext cx="9221868" cy="363584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endParaRPr lang="de-DE" b="1" dirty="0">
              <a:cs typeface="Calibri"/>
            </a:endParaRPr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E5368E68-F57A-4BDF-AAAE-552D5FDD90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4" y="6074118"/>
            <a:ext cx="1709351" cy="785169"/>
          </a:xfrm>
          <a:prstGeom prst="rect">
            <a:avLst/>
          </a:prstGeom>
        </p:spPr>
      </p:pic>
      <p:pic>
        <p:nvPicPr>
          <p:cNvPr id="6" name="Image 6">
            <a:extLst>
              <a:ext uri="{FF2B5EF4-FFF2-40B4-BE49-F238E27FC236}">
                <a16:creationId xmlns:a16="http://schemas.microsoft.com/office/drawing/2014/main" id="{F691FBAE-63E9-42EA-BB0F-E50D2890B7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56" y="11930"/>
            <a:ext cx="2126567" cy="1518481"/>
          </a:xfrm>
          <a:prstGeom prst="rect">
            <a:avLst/>
          </a:prstGeom>
        </p:spPr>
      </p:pic>
      <p:pic>
        <p:nvPicPr>
          <p:cNvPr id="7" name="Image 5">
            <a:extLst>
              <a:ext uri="{FF2B5EF4-FFF2-40B4-BE49-F238E27FC236}">
                <a16:creationId xmlns:a16="http://schemas.microsoft.com/office/drawing/2014/main" id="{F27FAB75-4A0C-4358-8AAA-372B8E96981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849" t="27922" r="3540" b="20985"/>
          <a:stretch/>
        </p:blipFill>
        <p:spPr>
          <a:xfrm>
            <a:off x="10186584" y="5923602"/>
            <a:ext cx="2007261" cy="813542"/>
          </a:xfrm>
          <a:prstGeom prst="rect">
            <a:avLst/>
          </a:prstGeom>
        </p:spPr>
      </p:pic>
      <p:graphicFrame>
        <p:nvGraphicFramePr>
          <p:cNvPr id="5" name="Tableau 8">
            <a:extLst>
              <a:ext uri="{FF2B5EF4-FFF2-40B4-BE49-F238E27FC236}">
                <a16:creationId xmlns:a16="http://schemas.microsoft.com/office/drawing/2014/main" id="{72A1EFE5-CB10-4F1C-9C3C-EB8E3E62975C}"/>
              </a:ext>
            </a:extLst>
          </p:cNvPr>
          <p:cNvGraphicFramePr>
            <a:graphicFrameLocks noGrp="1"/>
          </p:cNvGraphicFramePr>
          <p:nvPr/>
        </p:nvGraphicFramePr>
        <p:xfrm>
          <a:off x="10297" y="1935891"/>
          <a:ext cx="12186296" cy="4922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3528">
                  <a:extLst>
                    <a:ext uri="{9D8B030D-6E8A-4147-A177-3AD203B41FA5}">
                      <a16:colId xmlns:a16="http://schemas.microsoft.com/office/drawing/2014/main" val="2245114136"/>
                    </a:ext>
                  </a:extLst>
                </a:gridCol>
                <a:gridCol w="4347882">
                  <a:extLst>
                    <a:ext uri="{9D8B030D-6E8A-4147-A177-3AD203B41FA5}">
                      <a16:colId xmlns:a16="http://schemas.microsoft.com/office/drawing/2014/main" val="3852949323"/>
                    </a:ext>
                  </a:extLst>
                </a:gridCol>
                <a:gridCol w="4924886">
                  <a:extLst>
                    <a:ext uri="{9D8B030D-6E8A-4147-A177-3AD203B41FA5}">
                      <a16:colId xmlns:a16="http://schemas.microsoft.com/office/drawing/2014/main" val="2527816803"/>
                    </a:ext>
                  </a:extLst>
                </a:gridCol>
              </a:tblGrid>
              <a:tr h="466751">
                <a:tc>
                  <a:txBody>
                    <a:bodyPr/>
                    <a:lstStyle/>
                    <a:p>
                      <a:r>
                        <a:rPr lang="fr-FR" sz="2400" dirty="0"/>
                        <a:t>Low Risk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err="1"/>
                        <a:t>Intermediate</a:t>
                      </a:r>
                      <a:r>
                        <a:rPr lang="fr-FR" sz="2400" dirty="0"/>
                        <a:t> Risk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High Risk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584003"/>
                  </a:ext>
                </a:extLst>
              </a:tr>
              <a:tr h="3861301">
                <a:tc>
                  <a:txBody>
                    <a:bodyPr/>
                    <a:lstStyle/>
                    <a:p>
                      <a:r>
                        <a:rPr lang="fr-FR" sz="2400" dirty="0"/>
                        <a:t>LG </a:t>
                      </a:r>
                      <a:r>
                        <a:rPr lang="fr-FR" sz="2400" dirty="0" err="1"/>
                        <a:t>solitary</a:t>
                      </a:r>
                      <a:r>
                        <a:rPr lang="fr-FR" sz="2400" dirty="0"/>
                        <a:t> Ta</a:t>
                      </a:r>
                      <a:r>
                        <a:rPr lang="fr-FR" sz="2400" b="0" i="0" u="none" strike="noStrike" noProof="0" dirty="0">
                          <a:latin typeface="Calibri"/>
                        </a:rPr>
                        <a:t>≤3 cm</a:t>
                      </a:r>
                    </a:p>
                    <a:p>
                      <a:pPr lvl="0">
                        <a:buNone/>
                      </a:pPr>
                      <a:r>
                        <a:rPr lang="fr-FR" sz="2400" b="0" i="0" u="none" strike="noStrike" noProof="0" dirty="0">
                          <a:latin typeface="Calibri"/>
                        </a:rPr>
                        <a:t>PUNLM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err="1"/>
                        <a:t>Recurrence</a:t>
                      </a:r>
                      <a:r>
                        <a:rPr lang="fr-FR" sz="2400" dirty="0"/>
                        <a:t> </a:t>
                      </a:r>
                      <a:r>
                        <a:rPr lang="fr-FR" sz="2400" dirty="0" err="1"/>
                        <a:t>within</a:t>
                      </a:r>
                      <a:r>
                        <a:rPr lang="fr-FR" sz="2400" dirty="0"/>
                        <a:t> 1 </a:t>
                      </a:r>
                      <a:r>
                        <a:rPr lang="fr-FR" sz="2400" dirty="0" err="1"/>
                        <a:t>year</a:t>
                      </a:r>
                      <a:r>
                        <a:rPr lang="fr-FR" sz="2400" dirty="0"/>
                        <a:t>, LG Ta</a:t>
                      </a:r>
                    </a:p>
                    <a:p>
                      <a:pPr lvl="0">
                        <a:buNone/>
                      </a:pPr>
                      <a:r>
                        <a:rPr lang="fr-FR" sz="2400" dirty="0" err="1"/>
                        <a:t>Solitary</a:t>
                      </a:r>
                      <a:r>
                        <a:rPr lang="fr-FR" sz="2400" dirty="0"/>
                        <a:t> LG Ta</a:t>
                      </a:r>
                      <a:r>
                        <a:rPr lang="fr-FR" sz="2400" b="0" i="0" u="none" strike="noStrike" noProof="0" dirty="0">
                          <a:latin typeface="Calibri"/>
                        </a:rPr>
                        <a:t>&gt;3 cm</a:t>
                      </a:r>
                    </a:p>
                    <a:p>
                      <a:pPr lvl="0">
                        <a:buNone/>
                      </a:pPr>
                      <a:r>
                        <a:rPr lang="fr-FR" sz="2400" b="0" i="0" u="none" strike="noStrike" noProof="0" dirty="0">
                          <a:latin typeface="Calibri"/>
                        </a:rPr>
                        <a:t>LG Ta, multifocal</a:t>
                      </a:r>
                    </a:p>
                    <a:p>
                      <a:pPr lvl="0">
                        <a:buNone/>
                      </a:pPr>
                      <a:r>
                        <a:rPr lang="fr-FR" sz="2400" b="0" i="0" u="none" strike="noStrike" noProof="0" dirty="0">
                          <a:latin typeface="Calibri"/>
                        </a:rPr>
                        <a:t>HG Ta</a:t>
                      </a:r>
                      <a:r>
                        <a:rPr lang="fr-FR" sz="2400" b="0" i="0" u="none" strike="noStrike" noProof="0" dirty="0"/>
                        <a:t>≤3 cm</a:t>
                      </a:r>
                      <a:endParaRPr lang="fr-FR" sz="24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fr-FR" sz="2400" b="0" i="0" u="none" strike="noStrike" noProof="0" dirty="0"/>
                        <a:t>LG T1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HG T1</a:t>
                      </a:r>
                    </a:p>
                    <a:p>
                      <a:pPr lvl="0">
                        <a:buNone/>
                      </a:pPr>
                      <a:r>
                        <a:rPr lang="fr-FR" sz="2400" dirty="0" err="1"/>
                        <a:t>Any</a:t>
                      </a:r>
                      <a:r>
                        <a:rPr lang="fr-FR" sz="2400" dirty="0"/>
                        <a:t> </a:t>
                      </a:r>
                      <a:r>
                        <a:rPr lang="fr-FR" sz="2400" dirty="0" err="1"/>
                        <a:t>recurrent</a:t>
                      </a:r>
                      <a:r>
                        <a:rPr lang="fr-FR" sz="2400" dirty="0"/>
                        <a:t> HG Ta</a:t>
                      </a:r>
                    </a:p>
                    <a:p>
                      <a:pPr lvl="0">
                        <a:buNone/>
                      </a:pPr>
                      <a:r>
                        <a:rPr lang="fr-FR" sz="2400" dirty="0"/>
                        <a:t>HG Ta </a:t>
                      </a:r>
                      <a:r>
                        <a:rPr lang="fr-FR" sz="2400" b="0" i="0" u="none" strike="noStrike" noProof="0" dirty="0">
                          <a:latin typeface="Calibri"/>
                        </a:rPr>
                        <a:t>&gt;3 cm or multifocal</a:t>
                      </a:r>
                      <a:endParaRPr lang="fr-FR" sz="2400" dirty="0"/>
                    </a:p>
                    <a:p>
                      <a:pPr lvl="0">
                        <a:buNone/>
                      </a:pPr>
                      <a:r>
                        <a:rPr lang="fr-FR" sz="2400" b="0" i="0" u="none" strike="noStrike" noProof="0" dirty="0" err="1">
                          <a:latin typeface="Calibri"/>
                        </a:rPr>
                        <a:t>Any</a:t>
                      </a:r>
                      <a:r>
                        <a:rPr lang="fr-FR" sz="2400" b="0" i="0" u="none" strike="noStrike" noProof="0" dirty="0">
                          <a:latin typeface="Calibri"/>
                        </a:rPr>
                        <a:t> CIS</a:t>
                      </a:r>
                    </a:p>
                    <a:p>
                      <a:pPr lvl="0">
                        <a:buNone/>
                      </a:pPr>
                      <a:r>
                        <a:rPr lang="fr-FR" sz="2400" b="0" i="0" u="none" strike="noStrike" noProof="0" dirty="0" err="1">
                          <a:latin typeface="Calibri"/>
                        </a:rPr>
                        <a:t>Any</a:t>
                      </a:r>
                      <a:r>
                        <a:rPr lang="fr-FR" sz="2400" b="0" i="0" u="none" strike="noStrike" noProof="0" dirty="0">
                          <a:latin typeface="Calibri"/>
                        </a:rPr>
                        <a:t> BCG </a:t>
                      </a:r>
                      <a:r>
                        <a:rPr lang="fr-FR" sz="2400" b="0" i="0" u="none" strike="noStrike" noProof="0" dirty="0" err="1">
                          <a:latin typeface="Calibri"/>
                        </a:rPr>
                        <a:t>failure</a:t>
                      </a:r>
                      <a:r>
                        <a:rPr lang="fr-FR" sz="2400" b="0" i="0" u="none" strike="noStrike" noProof="0" dirty="0">
                          <a:latin typeface="Calibri"/>
                        </a:rPr>
                        <a:t> in HG patient</a:t>
                      </a:r>
                    </a:p>
                    <a:p>
                      <a:pPr lvl="0">
                        <a:buNone/>
                      </a:pPr>
                      <a:r>
                        <a:rPr lang="fr-FR" sz="2400" b="0" i="0" u="none" strike="noStrike" noProof="0" dirty="0" err="1">
                          <a:latin typeface="Calibri"/>
                        </a:rPr>
                        <a:t>Any</a:t>
                      </a:r>
                      <a:r>
                        <a:rPr lang="fr-FR" sz="2400" b="0" i="0" u="none" strike="noStrike" noProof="0" dirty="0">
                          <a:latin typeface="Calibri"/>
                        </a:rPr>
                        <a:t> variant </a:t>
                      </a:r>
                      <a:r>
                        <a:rPr lang="fr-FR" sz="2400" b="0" i="0" u="none" strike="noStrike" noProof="0" dirty="0" err="1">
                          <a:latin typeface="Calibri"/>
                        </a:rPr>
                        <a:t>histology</a:t>
                      </a:r>
                      <a:endParaRPr lang="fr-FR" sz="24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fr-FR" sz="2400" b="0" i="0" u="none" strike="noStrike" noProof="0" dirty="0" err="1">
                          <a:latin typeface="Calibri"/>
                        </a:rPr>
                        <a:t>Any</a:t>
                      </a:r>
                      <a:r>
                        <a:rPr lang="fr-FR" sz="2400" b="0" i="0" u="none" strike="noStrike" noProof="0" dirty="0">
                          <a:latin typeface="Calibri"/>
                        </a:rPr>
                        <a:t> LVI</a:t>
                      </a:r>
                    </a:p>
                    <a:p>
                      <a:pPr lvl="0">
                        <a:buNone/>
                      </a:pPr>
                      <a:r>
                        <a:rPr lang="fr-FR" sz="2400" b="0" i="0" u="none" strike="noStrike" noProof="0" dirty="0" err="1">
                          <a:latin typeface="Calibri"/>
                        </a:rPr>
                        <a:t>Any</a:t>
                      </a:r>
                      <a:r>
                        <a:rPr lang="fr-FR" sz="2400" b="0" i="0" u="none" strike="noStrike" noProof="0" dirty="0">
                          <a:latin typeface="Calibri"/>
                        </a:rPr>
                        <a:t> HG </a:t>
                      </a:r>
                      <a:r>
                        <a:rPr lang="fr-FR" sz="2400" b="0" i="0" u="none" strike="noStrike" noProof="0" dirty="0" err="1">
                          <a:latin typeface="Calibri"/>
                        </a:rPr>
                        <a:t>prostatic</a:t>
                      </a:r>
                      <a:r>
                        <a:rPr lang="fr-FR" sz="2400" b="0" i="0" u="none" strike="noStrike" noProof="0" dirty="0">
                          <a:latin typeface="Calibri"/>
                        </a:rPr>
                        <a:t> </a:t>
                      </a:r>
                      <a:r>
                        <a:rPr lang="fr-FR" sz="2400" b="0" i="0" u="none" strike="noStrike" noProof="0" dirty="0" err="1">
                          <a:latin typeface="Calibri"/>
                        </a:rPr>
                        <a:t>urethral</a:t>
                      </a:r>
                      <a:r>
                        <a:rPr lang="fr-FR" sz="2400" b="0" i="0" u="none" strike="noStrike" noProof="0" dirty="0">
                          <a:latin typeface="Calibri"/>
                        </a:rPr>
                        <a:t> </a:t>
                      </a:r>
                      <a:r>
                        <a:rPr lang="fr-FR" sz="2400" b="0" i="0" u="none" strike="noStrike" noProof="0" dirty="0" err="1">
                          <a:latin typeface="Calibri"/>
                        </a:rPr>
                        <a:t>involvment</a:t>
                      </a:r>
                      <a:endParaRPr lang="fr-FR" sz="2400" b="0" i="0" u="none" strike="noStrike" noProof="0"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488522"/>
                  </a:ext>
                </a:extLst>
              </a:tr>
              <a:tr h="594046">
                <a:tc gridSpan="3">
                  <a:txBody>
                    <a:bodyPr/>
                    <a:lstStyle/>
                    <a:p>
                      <a:r>
                        <a:rPr lang="fr-FR" sz="1600" dirty="0"/>
                        <a:t>LG = Low grade; HG = High grade; CIS = </a:t>
                      </a:r>
                      <a:r>
                        <a:rPr lang="fr-FR" sz="1600" dirty="0" err="1"/>
                        <a:t>Carcinoma</a:t>
                      </a:r>
                      <a:r>
                        <a:rPr lang="fr-FR" sz="1600" dirty="0"/>
                        <a:t> in situ; PUNLMP = </a:t>
                      </a:r>
                      <a:r>
                        <a:rPr lang="fr-FR" sz="1600" dirty="0" err="1"/>
                        <a:t>papillary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urothelial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neoplasm</a:t>
                      </a:r>
                      <a:r>
                        <a:rPr lang="fr-FR" sz="1600" dirty="0"/>
                        <a:t> of </a:t>
                      </a:r>
                      <a:r>
                        <a:rPr lang="fr-FR" sz="1600" dirty="0" err="1"/>
                        <a:t>low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malignant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potential</a:t>
                      </a:r>
                      <a:r>
                        <a:rPr lang="fr-FR" sz="1600" dirty="0"/>
                        <a:t>; LVI = </a:t>
                      </a:r>
                      <a:r>
                        <a:rPr lang="fr-FR" sz="1600" dirty="0" err="1"/>
                        <a:t>lymphovascular</a:t>
                      </a:r>
                      <a:r>
                        <a:rPr lang="fr-FR" sz="1600" dirty="0"/>
                        <a:t> invasion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3844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4934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003503" y="217930"/>
            <a:ext cx="8850715" cy="1098861"/>
          </a:xfrm>
        </p:spPr>
        <p:txBody>
          <a:bodyPr>
            <a:normAutofit/>
          </a:bodyPr>
          <a:lstStyle/>
          <a:p>
            <a:r>
              <a:rPr lang="de-DE" sz="4000" dirty="0" err="1">
                <a:cs typeface="Calibri Light"/>
              </a:rPr>
              <a:t>Résultats</a:t>
            </a:r>
            <a:r>
              <a:rPr lang="de-DE" sz="4000" dirty="0">
                <a:cs typeface="Calibri Light"/>
              </a:rPr>
              <a:t> de </a:t>
            </a:r>
            <a:r>
              <a:rPr lang="de-DE" sz="4000" dirty="0" err="1">
                <a:cs typeface="Calibri Light"/>
              </a:rPr>
              <a:t>l'enquête</a:t>
            </a:r>
            <a:r>
              <a:rPr lang="de-DE" sz="4000" dirty="0">
                <a:cs typeface="Calibri Light"/>
              </a:rPr>
              <a:t> nationale </a:t>
            </a:r>
            <a:r>
              <a:rPr lang="de-DE" sz="4000" dirty="0">
                <a:ea typeface="+mj-lt"/>
                <a:cs typeface="+mj-lt"/>
              </a:rPr>
              <a:t>BCG*</a:t>
            </a:r>
            <a:endParaRPr lang="fr-FR" dirty="0">
              <a:ea typeface="+mj-lt"/>
              <a:cs typeface="+mj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46132" y="1910275"/>
            <a:ext cx="9221868" cy="363584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de-DE" b="1">
                <a:cs typeface="Calibri"/>
              </a:rPr>
              <a:t>En l'absence de pénurie de Mito/BCG</a:t>
            </a:r>
            <a:endParaRPr lang="fr-FR"/>
          </a:p>
          <a:p>
            <a:pPr algn="l"/>
            <a:endParaRPr lang="de-DE" dirty="0">
              <a:cs typeface="Calibri"/>
            </a:endParaRPr>
          </a:p>
        </p:txBody>
      </p:sp>
      <p:pic>
        <p:nvPicPr>
          <p:cNvPr id="6" name="Image 6">
            <a:extLst>
              <a:ext uri="{FF2B5EF4-FFF2-40B4-BE49-F238E27FC236}">
                <a16:creationId xmlns:a16="http://schemas.microsoft.com/office/drawing/2014/main" id="{F691FBAE-63E9-42EA-BB0F-E50D2890B7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6" y="11930"/>
            <a:ext cx="2126567" cy="1518481"/>
          </a:xfrm>
          <a:prstGeom prst="rect">
            <a:avLst/>
          </a:prstGeom>
        </p:spPr>
      </p:pic>
      <p:graphicFrame>
        <p:nvGraphicFramePr>
          <p:cNvPr id="10" name="Tableau 10">
            <a:extLst>
              <a:ext uri="{FF2B5EF4-FFF2-40B4-BE49-F238E27FC236}">
                <a16:creationId xmlns:a16="http://schemas.microsoft.com/office/drawing/2014/main" id="{4371B39A-B6DD-4EDC-AA36-DB57AF6AF53F}"/>
              </a:ext>
            </a:extLst>
          </p:cNvPr>
          <p:cNvGraphicFramePr>
            <a:graphicFrameLocks noGrp="1"/>
          </p:cNvGraphicFramePr>
          <p:nvPr/>
        </p:nvGraphicFramePr>
        <p:xfrm>
          <a:off x="10297" y="2520415"/>
          <a:ext cx="12232197" cy="2973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7399">
                  <a:extLst>
                    <a:ext uri="{9D8B030D-6E8A-4147-A177-3AD203B41FA5}">
                      <a16:colId xmlns:a16="http://schemas.microsoft.com/office/drawing/2014/main" val="412369894"/>
                    </a:ext>
                  </a:extLst>
                </a:gridCol>
                <a:gridCol w="4077399">
                  <a:extLst>
                    <a:ext uri="{9D8B030D-6E8A-4147-A177-3AD203B41FA5}">
                      <a16:colId xmlns:a16="http://schemas.microsoft.com/office/drawing/2014/main" val="60040664"/>
                    </a:ext>
                  </a:extLst>
                </a:gridCol>
                <a:gridCol w="4077399">
                  <a:extLst>
                    <a:ext uri="{9D8B030D-6E8A-4147-A177-3AD203B41FA5}">
                      <a16:colId xmlns:a16="http://schemas.microsoft.com/office/drawing/2014/main" val="2168496015"/>
                    </a:ext>
                  </a:extLst>
                </a:gridCol>
              </a:tblGrid>
              <a:tr h="406664">
                <a:tc gridSpan="3">
                  <a:txBody>
                    <a:bodyPr/>
                    <a:lstStyle/>
                    <a:p>
                      <a:pPr algn="ctr"/>
                      <a:r>
                        <a:rPr lang="fr-FR"/>
                        <a:t>Prise en charge des NMIBC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336071"/>
                  </a:ext>
                </a:extLst>
              </a:tr>
              <a:tr h="350108">
                <a:tc>
                  <a:txBody>
                    <a:bodyPr/>
                    <a:lstStyle/>
                    <a:p>
                      <a:r>
                        <a:rPr lang="fr-FR"/>
                        <a:t>Bas risque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/>
                        <a:t>Risque intermédiaire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/>
                        <a:t>Haut risque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4681113"/>
                  </a:ext>
                </a:extLst>
              </a:tr>
              <a:tr h="220077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FR" b="1"/>
                        <a:t>1. Mitomycine 40 mg (68%)</a:t>
                      </a:r>
                    </a:p>
                    <a:p>
                      <a:pPr lvl="0">
                        <a:buNone/>
                      </a:pPr>
                      <a:r>
                        <a:rPr lang="fr-FR" b="1"/>
                        <a:t>2. Epirubicine 50 mg (28%)</a:t>
                      </a:r>
                    </a:p>
                    <a:p>
                      <a:pPr lvl="0">
                        <a:buNone/>
                      </a:pPr>
                      <a:r>
                        <a:rPr lang="fr-FR"/>
                        <a:t>3. Epirubicine 80 mg (4%)</a:t>
                      </a:r>
                    </a:p>
                    <a:p>
                      <a:pPr lvl="0">
                        <a:buNone/>
                      </a:pPr>
                      <a:endParaRPr lang="fr-FR" dirty="0"/>
                    </a:p>
                    <a:p>
                      <a:pPr lvl="0">
                        <a:buNone/>
                      </a:pP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FR" sz="1800" b="1" i="0" u="none" strike="noStrike" noProof="0">
                          <a:latin typeface="Calibri"/>
                        </a:rPr>
                        <a:t>1. Mitomycine 40 mg (50%)</a:t>
                      </a:r>
                    </a:p>
                    <a:p>
                      <a:pPr lvl="0">
                        <a:buNone/>
                      </a:pPr>
                      <a:r>
                        <a:rPr lang="fr-FR" sz="1800" b="1" i="0" u="none" strike="noStrike" noProof="0">
                          <a:latin typeface="Calibri"/>
                        </a:rPr>
                        <a:t>2. BCG 1/1 ou ½ dose (31%)</a:t>
                      </a:r>
                      <a:endParaRPr lang="en-US" sz="1800" b="1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fr-FR" sz="1800" b="0" i="0" u="none" strike="noStrike" noProof="0">
                          <a:latin typeface="Calibri"/>
                        </a:rPr>
                        <a:t>3. Epirubicine 50 mg (14%)</a:t>
                      </a:r>
                      <a:endParaRPr lang="en-US" sz="18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fr-FR" sz="1800" b="0" i="0" u="none" strike="noStrike" noProof="0">
                          <a:latin typeface="Calibri"/>
                        </a:rPr>
                        <a:t>4. Epirubicine 80 mg (5%)</a:t>
                      </a:r>
                      <a:endParaRPr lang="en-US" sz="18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FR" b="1"/>
                        <a:t>1. BCG 1/1 ou ½ dose (94%)</a:t>
                      </a:r>
                    </a:p>
                    <a:p>
                      <a:pPr lvl="0">
                        <a:buNone/>
                      </a:pPr>
                      <a:r>
                        <a:rPr lang="fr-FR"/>
                        <a:t>2. Mitomycine 40 mg (6%)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598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0439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970131" y="217930"/>
            <a:ext cx="8850715" cy="1098861"/>
          </a:xfrm>
        </p:spPr>
        <p:txBody>
          <a:bodyPr>
            <a:normAutofit/>
          </a:bodyPr>
          <a:lstStyle/>
          <a:p>
            <a:r>
              <a:rPr lang="de-DE" sz="4000" dirty="0" err="1">
                <a:cs typeface="Calibri Light"/>
              </a:rPr>
              <a:t>Résultats</a:t>
            </a:r>
            <a:r>
              <a:rPr lang="de-DE" sz="4000" dirty="0">
                <a:cs typeface="Calibri Light"/>
              </a:rPr>
              <a:t> de </a:t>
            </a:r>
            <a:r>
              <a:rPr lang="de-DE" sz="4000" dirty="0" err="1">
                <a:cs typeface="Calibri Light"/>
              </a:rPr>
              <a:t>l'enquête</a:t>
            </a:r>
            <a:r>
              <a:rPr lang="de-DE" sz="4000" dirty="0">
                <a:cs typeface="Calibri Light"/>
              </a:rPr>
              <a:t> nationale </a:t>
            </a:r>
            <a:r>
              <a:rPr lang="de-DE" sz="4000" dirty="0">
                <a:ea typeface="+mj-lt"/>
                <a:cs typeface="+mj-lt"/>
              </a:rPr>
              <a:t>BCG*</a:t>
            </a:r>
            <a:endParaRPr lang="fr-FR" dirty="0">
              <a:ea typeface="+mj-lt"/>
              <a:cs typeface="+mj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46132" y="1910275"/>
            <a:ext cx="9221868" cy="363584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de-DE" b="1">
                <a:cs typeface="Calibri"/>
              </a:rPr>
              <a:t>Pénurie de Mitomycine</a:t>
            </a:r>
            <a:endParaRPr lang="fr-FR"/>
          </a:p>
          <a:p>
            <a:pPr algn="l"/>
            <a:endParaRPr lang="de-DE" dirty="0">
              <a:cs typeface="Calibri"/>
            </a:endParaRPr>
          </a:p>
        </p:txBody>
      </p:sp>
      <p:pic>
        <p:nvPicPr>
          <p:cNvPr id="6" name="Image 6">
            <a:extLst>
              <a:ext uri="{FF2B5EF4-FFF2-40B4-BE49-F238E27FC236}">
                <a16:creationId xmlns:a16="http://schemas.microsoft.com/office/drawing/2014/main" id="{F691FBAE-63E9-42EA-BB0F-E50D2890B7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6" y="11930"/>
            <a:ext cx="2126567" cy="1518481"/>
          </a:xfrm>
          <a:prstGeom prst="rect">
            <a:avLst/>
          </a:prstGeom>
        </p:spPr>
      </p:pic>
      <p:graphicFrame>
        <p:nvGraphicFramePr>
          <p:cNvPr id="10" name="Tableau 10">
            <a:extLst>
              <a:ext uri="{FF2B5EF4-FFF2-40B4-BE49-F238E27FC236}">
                <a16:creationId xmlns:a16="http://schemas.microsoft.com/office/drawing/2014/main" id="{4371B39A-B6DD-4EDC-AA36-DB57AF6AF53F}"/>
              </a:ext>
            </a:extLst>
          </p:cNvPr>
          <p:cNvGraphicFramePr>
            <a:graphicFrameLocks noGrp="1"/>
          </p:cNvGraphicFramePr>
          <p:nvPr/>
        </p:nvGraphicFramePr>
        <p:xfrm>
          <a:off x="1307756" y="2337486"/>
          <a:ext cx="8898722" cy="3680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9361">
                  <a:extLst>
                    <a:ext uri="{9D8B030D-6E8A-4147-A177-3AD203B41FA5}">
                      <a16:colId xmlns:a16="http://schemas.microsoft.com/office/drawing/2014/main" val="412369894"/>
                    </a:ext>
                  </a:extLst>
                </a:gridCol>
                <a:gridCol w="4449361">
                  <a:extLst>
                    <a:ext uri="{9D8B030D-6E8A-4147-A177-3AD203B41FA5}">
                      <a16:colId xmlns:a16="http://schemas.microsoft.com/office/drawing/2014/main" val="60040664"/>
                    </a:ext>
                  </a:extLst>
                </a:gridCol>
              </a:tblGrid>
              <a:tr h="555677">
                <a:tc gridSpan="2"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 Prise en charge des NMIBC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336071"/>
                  </a:ext>
                </a:extLst>
              </a:tr>
              <a:tr h="422314">
                <a:tc>
                  <a:txBody>
                    <a:bodyPr/>
                    <a:lstStyle/>
                    <a:p>
                      <a:r>
                        <a:rPr lang="fr-FR" sz="2400" dirty="0"/>
                        <a:t>Bas risque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Risque intermédiaire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4681113"/>
                  </a:ext>
                </a:extLst>
              </a:tr>
              <a:tr h="266724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FR" sz="2400" b="1" dirty="0"/>
                        <a:t>1. </a:t>
                      </a:r>
                      <a:r>
                        <a:rPr lang="fr-FR" sz="2400" b="1" dirty="0" err="1"/>
                        <a:t>Epirubicine</a:t>
                      </a:r>
                      <a:r>
                        <a:rPr lang="fr-FR" sz="2400" b="1" dirty="0"/>
                        <a:t> 50 mg (91%)</a:t>
                      </a:r>
                      <a:endParaRPr lang="fr-FR" sz="2400" dirty="0"/>
                    </a:p>
                    <a:p>
                      <a:pPr lvl="0">
                        <a:buNone/>
                      </a:pPr>
                      <a:r>
                        <a:rPr lang="fr-FR" sz="2400" dirty="0"/>
                        <a:t>3. </a:t>
                      </a:r>
                      <a:r>
                        <a:rPr lang="fr-FR" sz="2400" dirty="0" err="1"/>
                        <a:t>Epirubicine</a:t>
                      </a:r>
                      <a:r>
                        <a:rPr lang="fr-FR" sz="2400" dirty="0"/>
                        <a:t> 80 mg (9%)</a:t>
                      </a:r>
                    </a:p>
                    <a:p>
                      <a:pPr lvl="0">
                        <a:buNone/>
                      </a:pPr>
                      <a:endParaRPr lang="fr-FR" sz="2400" dirty="0"/>
                    </a:p>
                    <a:p>
                      <a:pPr lvl="0">
                        <a:buNone/>
                      </a:pP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FR" sz="2400" b="1" i="0" u="none" strike="noStrike" noProof="0" dirty="0">
                          <a:latin typeface="Calibri"/>
                        </a:rPr>
                        <a:t>1. </a:t>
                      </a:r>
                      <a:r>
                        <a:rPr lang="fr-FR" sz="2400" b="1" i="0" u="none" strike="noStrike" noProof="0" dirty="0" err="1">
                          <a:latin typeface="Calibri"/>
                        </a:rPr>
                        <a:t>Epirubicine</a:t>
                      </a:r>
                      <a:r>
                        <a:rPr lang="fr-FR" sz="2400" b="1" i="0" u="none" strike="noStrike" noProof="0" dirty="0">
                          <a:latin typeface="Calibri"/>
                        </a:rPr>
                        <a:t> 50 mg (51%)</a:t>
                      </a:r>
                      <a:endParaRPr lang="en-US" sz="2400" b="1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fr-FR" sz="2400" b="1" i="0" u="none" strike="noStrike" noProof="0" dirty="0">
                          <a:latin typeface="Calibri"/>
                        </a:rPr>
                        <a:t>2. B</a:t>
                      </a:r>
                      <a:r>
                        <a:rPr lang="fr-FR" sz="2400" b="1" i="0" u="none" strike="noStrike" noProof="0" dirty="0"/>
                        <a:t>CG (40%)</a:t>
                      </a:r>
                      <a:endParaRPr lang="en-US" sz="2400" b="1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fr-FR" sz="2400" b="0" i="0" u="none" strike="noStrike" noProof="0" dirty="0">
                          <a:latin typeface="Calibri"/>
                        </a:rPr>
                        <a:t>3. </a:t>
                      </a:r>
                      <a:r>
                        <a:rPr lang="fr-FR" sz="2400" b="0" i="0" u="none" strike="noStrike" noProof="0" dirty="0" err="1">
                          <a:latin typeface="Calibri"/>
                        </a:rPr>
                        <a:t>Epirubicine</a:t>
                      </a:r>
                      <a:r>
                        <a:rPr lang="fr-FR" sz="2400" b="0" i="0" u="none" strike="noStrike" noProof="0" dirty="0">
                          <a:latin typeface="Calibri"/>
                        </a:rPr>
                        <a:t> 80 mg (9%)</a:t>
                      </a:r>
                      <a:endParaRPr lang="en-US" sz="2400" b="0" i="0" u="none" strike="noStrike" noProof="0" dirty="0"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598718"/>
                  </a:ext>
                </a:extLst>
              </a:tr>
            </a:tbl>
          </a:graphicData>
        </a:graphic>
      </p:graphicFrame>
      <p:pic>
        <p:nvPicPr>
          <p:cNvPr id="7" name="Image 5">
            <a:extLst>
              <a:ext uri="{FF2B5EF4-FFF2-40B4-BE49-F238E27FC236}">
                <a16:creationId xmlns:a16="http://schemas.microsoft.com/office/drawing/2014/main" id="{797E17BD-E398-432A-9657-90233B29EE7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849" t="27922" r="3540" b="20985"/>
          <a:stretch/>
        </p:blipFill>
        <p:spPr>
          <a:xfrm>
            <a:off x="10186584" y="5923602"/>
            <a:ext cx="2007261" cy="813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992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65341" y="-411271"/>
            <a:ext cx="8850715" cy="1098861"/>
          </a:xfrm>
        </p:spPr>
        <p:txBody>
          <a:bodyPr>
            <a:normAutofit/>
          </a:bodyPr>
          <a:lstStyle/>
          <a:p>
            <a:r>
              <a:rPr lang="de-DE" sz="4000" dirty="0" err="1">
                <a:cs typeface="Calibri Light"/>
              </a:rPr>
              <a:t>Résultats</a:t>
            </a:r>
            <a:r>
              <a:rPr lang="de-DE" sz="4000" dirty="0">
                <a:cs typeface="Calibri Light"/>
              </a:rPr>
              <a:t> de </a:t>
            </a:r>
            <a:r>
              <a:rPr lang="de-DE" sz="4000" dirty="0" err="1">
                <a:cs typeface="Calibri Light"/>
              </a:rPr>
              <a:t>l'enquête</a:t>
            </a:r>
            <a:r>
              <a:rPr lang="de-DE" sz="4000" dirty="0">
                <a:cs typeface="Calibri Light"/>
              </a:rPr>
              <a:t> nationale </a:t>
            </a:r>
            <a:r>
              <a:rPr lang="de-DE" sz="4000" dirty="0">
                <a:ea typeface="+mj-lt"/>
                <a:cs typeface="+mj-lt"/>
              </a:rPr>
              <a:t>BCG*</a:t>
            </a:r>
            <a:endParaRPr lang="fr-FR" dirty="0">
              <a:ea typeface="+mj-lt"/>
              <a:cs typeface="+mj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46132" y="1910275"/>
            <a:ext cx="9221868" cy="363584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de-DE" b="1">
                <a:cs typeface="Calibri"/>
              </a:rPr>
              <a:t>Pénurie de BCG - schéma initial</a:t>
            </a:r>
            <a:endParaRPr lang="fr-FR"/>
          </a:p>
          <a:p>
            <a:pPr algn="l"/>
            <a:endParaRPr lang="de-DE" dirty="0">
              <a:cs typeface="Calibri"/>
            </a:endParaRPr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E5368E68-F57A-4BDF-AAAE-552D5FDD90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4" y="6074118"/>
            <a:ext cx="1709351" cy="785169"/>
          </a:xfrm>
          <a:prstGeom prst="rect">
            <a:avLst/>
          </a:prstGeom>
        </p:spPr>
      </p:pic>
      <p:pic>
        <p:nvPicPr>
          <p:cNvPr id="6" name="Image 6">
            <a:extLst>
              <a:ext uri="{FF2B5EF4-FFF2-40B4-BE49-F238E27FC236}">
                <a16:creationId xmlns:a16="http://schemas.microsoft.com/office/drawing/2014/main" id="{F691FBAE-63E9-42EA-BB0F-E50D2890B7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9" y="725"/>
            <a:ext cx="1431804" cy="1070245"/>
          </a:xfrm>
          <a:prstGeom prst="rect">
            <a:avLst/>
          </a:prstGeom>
        </p:spPr>
      </p:pic>
      <p:graphicFrame>
        <p:nvGraphicFramePr>
          <p:cNvPr id="10" name="Tableau 10">
            <a:extLst>
              <a:ext uri="{FF2B5EF4-FFF2-40B4-BE49-F238E27FC236}">
                <a16:creationId xmlns:a16="http://schemas.microsoft.com/office/drawing/2014/main" id="{4371B39A-B6DD-4EDC-AA36-DB57AF6AF53F}"/>
              </a:ext>
            </a:extLst>
          </p:cNvPr>
          <p:cNvGraphicFramePr>
            <a:graphicFrameLocks noGrp="1"/>
          </p:cNvGraphicFramePr>
          <p:nvPr/>
        </p:nvGraphicFramePr>
        <p:xfrm>
          <a:off x="-33617" y="1232647"/>
          <a:ext cx="12153338" cy="5886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3235">
                  <a:extLst>
                    <a:ext uri="{9D8B030D-6E8A-4147-A177-3AD203B41FA5}">
                      <a16:colId xmlns:a16="http://schemas.microsoft.com/office/drawing/2014/main" val="412369894"/>
                    </a:ext>
                  </a:extLst>
                </a:gridCol>
                <a:gridCol w="5990103">
                  <a:extLst>
                    <a:ext uri="{9D8B030D-6E8A-4147-A177-3AD203B41FA5}">
                      <a16:colId xmlns:a16="http://schemas.microsoft.com/office/drawing/2014/main" val="60040664"/>
                    </a:ext>
                  </a:extLst>
                </a:gridCol>
              </a:tblGrid>
              <a:tr h="401618"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NMIBC: schéma initial d'instillations de BCG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336071"/>
                  </a:ext>
                </a:extLst>
              </a:tr>
              <a:tr h="40161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FR" dirty="0"/>
                        <a:t>Haut</a:t>
                      </a:r>
                    </a:p>
                    <a:p>
                      <a:pPr lvl="0">
                        <a:buNone/>
                      </a:pPr>
                      <a:r>
                        <a:rPr lang="fr-FR" dirty="0"/>
                        <a:t>Risque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4681113"/>
                  </a:ext>
                </a:extLst>
              </a:tr>
              <a:tr h="4844527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r-FR" sz="1800" b="1" i="0" u="none" strike="noStrike" noProof="0" dirty="0"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598718"/>
                  </a:ext>
                </a:extLst>
              </a:tr>
            </a:tbl>
          </a:graphicData>
        </a:graphic>
      </p:graphicFrame>
      <p:pic>
        <p:nvPicPr>
          <p:cNvPr id="11" name="Image 11">
            <a:extLst>
              <a:ext uri="{FF2B5EF4-FFF2-40B4-BE49-F238E27FC236}">
                <a16:creationId xmlns:a16="http://schemas.microsoft.com/office/drawing/2014/main" id="{0D3F1A4D-2D85-43F0-876E-7B4CCE39DDA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4932" r="-199" b="178"/>
          <a:stretch/>
        </p:blipFill>
        <p:spPr>
          <a:xfrm>
            <a:off x="1107073" y="1634395"/>
            <a:ext cx="5049480" cy="5387243"/>
          </a:xfrm>
          <a:prstGeom prst="rect">
            <a:avLst/>
          </a:prstGeom>
        </p:spPr>
      </p:pic>
      <p:pic>
        <p:nvPicPr>
          <p:cNvPr id="14" name="Image 14">
            <a:extLst>
              <a:ext uri="{FF2B5EF4-FFF2-40B4-BE49-F238E27FC236}">
                <a16:creationId xmlns:a16="http://schemas.microsoft.com/office/drawing/2014/main" id="{27A20FA2-E58A-435C-B8C6-D9F2AE14E2C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3028" r="-137" b="-90"/>
          <a:stretch/>
        </p:blipFill>
        <p:spPr>
          <a:xfrm>
            <a:off x="6709787" y="1603778"/>
            <a:ext cx="5479818" cy="5390544"/>
          </a:xfrm>
          <a:prstGeom prst="rect">
            <a:avLst/>
          </a:prstGeom>
        </p:spPr>
      </p:pic>
      <p:sp>
        <p:nvSpPr>
          <p:cNvPr id="16" name="Sous-titre 2">
            <a:extLst>
              <a:ext uri="{FF2B5EF4-FFF2-40B4-BE49-F238E27FC236}">
                <a16:creationId xmlns:a16="http://schemas.microsoft.com/office/drawing/2014/main" id="{FA7D3B94-D89F-4B2F-9F7B-F1B4938D2FEF}"/>
              </a:ext>
            </a:extLst>
          </p:cNvPr>
          <p:cNvSpPr txBox="1">
            <a:spLocks/>
          </p:cNvSpPr>
          <p:nvPr/>
        </p:nvSpPr>
        <p:spPr>
          <a:xfrm>
            <a:off x="1441650" y="751587"/>
            <a:ext cx="9221868" cy="36358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err="1">
                <a:cs typeface="Calibri"/>
              </a:rPr>
              <a:t>Pénurie</a:t>
            </a:r>
            <a:r>
              <a:rPr lang="de-DE" b="1" dirty="0">
                <a:cs typeface="Calibri"/>
              </a:rPr>
              <a:t> de </a:t>
            </a:r>
            <a:r>
              <a:rPr lang="de-DE" b="1">
                <a:cs typeface="Calibri"/>
              </a:rPr>
              <a:t>BCG</a:t>
            </a:r>
            <a:endParaRPr lang="fr-FR"/>
          </a:p>
          <a:p>
            <a:pPr algn="l"/>
            <a:endParaRPr lang="de-DE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8337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87753" y="-388859"/>
            <a:ext cx="8850715" cy="1098861"/>
          </a:xfrm>
        </p:spPr>
        <p:txBody>
          <a:bodyPr>
            <a:normAutofit/>
          </a:bodyPr>
          <a:lstStyle/>
          <a:p>
            <a:r>
              <a:rPr lang="de-DE" sz="4000" dirty="0" err="1">
                <a:cs typeface="Calibri Light"/>
              </a:rPr>
              <a:t>Résultats</a:t>
            </a:r>
            <a:r>
              <a:rPr lang="de-DE" sz="4000" dirty="0">
                <a:cs typeface="Calibri Light"/>
              </a:rPr>
              <a:t> de </a:t>
            </a:r>
            <a:r>
              <a:rPr lang="de-DE" sz="4000" dirty="0" err="1">
                <a:cs typeface="Calibri Light"/>
              </a:rPr>
              <a:t>l'enquête</a:t>
            </a:r>
            <a:r>
              <a:rPr lang="de-DE" sz="4000">
                <a:cs typeface="Calibri Light"/>
              </a:rPr>
              <a:t> nationale </a:t>
            </a:r>
            <a:r>
              <a:rPr lang="de-DE" sz="4000">
                <a:ea typeface="+mj-lt"/>
                <a:cs typeface="+mj-lt"/>
              </a:rPr>
              <a:t>BCG*</a:t>
            </a:r>
            <a:endParaRPr lang="fr-FR" dirty="0">
              <a:ea typeface="+mj-lt"/>
              <a:cs typeface="+mj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46132" y="1910275"/>
            <a:ext cx="9221868" cy="363584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de-DE" b="1">
                <a:cs typeface="Calibri"/>
              </a:rPr>
              <a:t>Pénurie de BCG - schéma initial</a:t>
            </a:r>
            <a:endParaRPr lang="fr-FR"/>
          </a:p>
          <a:p>
            <a:pPr algn="l"/>
            <a:endParaRPr lang="de-DE" dirty="0">
              <a:cs typeface="Calibri"/>
            </a:endParaRPr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E5368E68-F57A-4BDF-AAAE-552D5FDD90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4" y="6074118"/>
            <a:ext cx="1709351" cy="785169"/>
          </a:xfrm>
          <a:prstGeom prst="rect">
            <a:avLst/>
          </a:prstGeom>
        </p:spPr>
      </p:pic>
      <p:pic>
        <p:nvPicPr>
          <p:cNvPr id="6" name="Image 6">
            <a:extLst>
              <a:ext uri="{FF2B5EF4-FFF2-40B4-BE49-F238E27FC236}">
                <a16:creationId xmlns:a16="http://schemas.microsoft.com/office/drawing/2014/main" id="{F691FBAE-63E9-42EA-BB0F-E50D2890B7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9" y="725"/>
            <a:ext cx="1431804" cy="1070245"/>
          </a:xfrm>
          <a:prstGeom prst="rect">
            <a:avLst/>
          </a:prstGeom>
        </p:spPr>
      </p:pic>
      <p:graphicFrame>
        <p:nvGraphicFramePr>
          <p:cNvPr id="10" name="Tableau 10">
            <a:extLst>
              <a:ext uri="{FF2B5EF4-FFF2-40B4-BE49-F238E27FC236}">
                <a16:creationId xmlns:a16="http://schemas.microsoft.com/office/drawing/2014/main" id="{4371B39A-B6DD-4EDC-AA36-DB57AF6AF53F}"/>
              </a:ext>
            </a:extLst>
          </p:cNvPr>
          <p:cNvGraphicFramePr>
            <a:graphicFrameLocks noGrp="1"/>
          </p:cNvGraphicFramePr>
          <p:nvPr/>
        </p:nvGraphicFramePr>
        <p:xfrm>
          <a:off x="-33617" y="1232647"/>
          <a:ext cx="12153338" cy="5647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63235">
                  <a:extLst>
                    <a:ext uri="{9D8B030D-6E8A-4147-A177-3AD203B41FA5}">
                      <a16:colId xmlns:a16="http://schemas.microsoft.com/office/drawing/2014/main" val="412369894"/>
                    </a:ext>
                  </a:extLst>
                </a:gridCol>
                <a:gridCol w="5990103">
                  <a:extLst>
                    <a:ext uri="{9D8B030D-6E8A-4147-A177-3AD203B41FA5}">
                      <a16:colId xmlns:a16="http://schemas.microsoft.com/office/drawing/2014/main" val="60040664"/>
                    </a:ext>
                  </a:extLst>
                </a:gridCol>
              </a:tblGrid>
              <a:tr h="401618"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NMIBC: schéma d'entretien des instillations de BCG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336071"/>
                  </a:ext>
                </a:extLst>
              </a:tr>
              <a:tr h="40161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FR" dirty="0"/>
                        <a:t>HR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4681113"/>
                  </a:ext>
                </a:extLst>
              </a:tr>
              <a:tr h="4844527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r-FR" sz="1800" b="1" i="0" u="none" strike="noStrike" noProof="0" dirty="0"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598718"/>
                  </a:ext>
                </a:extLst>
              </a:tr>
            </a:tbl>
          </a:graphicData>
        </a:graphic>
      </p:graphicFrame>
      <p:pic>
        <p:nvPicPr>
          <p:cNvPr id="7" name="Image 7">
            <a:extLst>
              <a:ext uri="{FF2B5EF4-FFF2-40B4-BE49-F238E27FC236}">
                <a16:creationId xmlns:a16="http://schemas.microsoft.com/office/drawing/2014/main" id="{91030E2F-7DD0-4095-A035-624E17D86A1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1209" r="327" b="295"/>
          <a:stretch/>
        </p:blipFill>
        <p:spPr>
          <a:xfrm>
            <a:off x="1833282" y="1608303"/>
            <a:ext cx="4258244" cy="5243900"/>
          </a:xfrm>
          <a:prstGeom prst="rect">
            <a:avLst/>
          </a:prstGeom>
        </p:spPr>
      </p:pic>
      <p:pic>
        <p:nvPicPr>
          <p:cNvPr id="8" name="Image 8">
            <a:extLst>
              <a:ext uri="{FF2B5EF4-FFF2-40B4-BE49-F238E27FC236}">
                <a16:creationId xmlns:a16="http://schemas.microsoft.com/office/drawing/2014/main" id="{814F8AFE-F98A-4F72-8906-77B6E87A547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1209" r="408" b="295"/>
          <a:stretch/>
        </p:blipFill>
        <p:spPr>
          <a:xfrm>
            <a:off x="7749989" y="1612720"/>
            <a:ext cx="4334446" cy="5325731"/>
          </a:xfrm>
          <a:prstGeom prst="rect">
            <a:avLst/>
          </a:prstGeom>
        </p:spPr>
      </p:pic>
      <p:sp>
        <p:nvSpPr>
          <p:cNvPr id="9" name="Sous-titre 2">
            <a:extLst>
              <a:ext uri="{FF2B5EF4-FFF2-40B4-BE49-F238E27FC236}">
                <a16:creationId xmlns:a16="http://schemas.microsoft.com/office/drawing/2014/main" id="{8B09A464-1CAB-41E3-9E4B-ABB6FB084207}"/>
              </a:ext>
            </a:extLst>
          </p:cNvPr>
          <p:cNvSpPr txBox="1">
            <a:spLocks/>
          </p:cNvSpPr>
          <p:nvPr/>
        </p:nvSpPr>
        <p:spPr>
          <a:xfrm>
            <a:off x="1441650" y="751587"/>
            <a:ext cx="9221868" cy="36358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err="1">
                <a:cs typeface="Calibri"/>
              </a:rPr>
              <a:t>Pénurie</a:t>
            </a:r>
            <a:r>
              <a:rPr lang="de-DE" b="1" dirty="0">
                <a:cs typeface="Calibri"/>
              </a:rPr>
              <a:t> de </a:t>
            </a:r>
            <a:r>
              <a:rPr lang="de-DE" b="1">
                <a:cs typeface="Calibri"/>
              </a:rPr>
              <a:t>BCG</a:t>
            </a:r>
            <a:endParaRPr lang="fr-FR"/>
          </a:p>
          <a:p>
            <a:pPr algn="l"/>
            <a:endParaRPr lang="de-DE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24041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400</Words>
  <Application>Microsoft Macintosh PowerPoint</Application>
  <PresentationFormat>Grand écran</PresentationFormat>
  <Paragraphs>74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Bernard MT Condensed</vt:lpstr>
      <vt:lpstr>Bodoni MT Black</vt:lpstr>
      <vt:lpstr>Calibri</vt:lpstr>
      <vt:lpstr>Calibri Light</vt:lpstr>
      <vt:lpstr>Thème Office</vt:lpstr>
      <vt:lpstr>Résultats de l‘enquête de pratique professionelle face à la pénurie  Mitomycine et de BCG</vt:lpstr>
      <vt:lpstr>Résultats de l'enquête nationale BCG*</vt:lpstr>
      <vt:lpstr>Résultats de l'enquête nationale BCG*</vt:lpstr>
      <vt:lpstr>Non-muscle Invasive Bladder Cancer (NMIBC) </vt:lpstr>
      <vt:lpstr>Résultats de l'enquête nationale BCG*</vt:lpstr>
      <vt:lpstr>Résultats de l'enquête nationale BCG*</vt:lpstr>
      <vt:lpstr>Résultats de l'enquête nationale BCG*</vt:lpstr>
      <vt:lpstr>Résultats de l'enquête nationale BCG*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Résultats de l‘enquête de prtaique professionelle face à la pénurie  Mitomycine et de BCG</dc:title>
  <dc:creator>thierry.roumeguere@skynet.be</dc:creator>
  <cp:lastModifiedBy>julien van damme</cp:lastModifiedBy>
  <cp:revision>3</cp:revision>
  <dcterms:created xsi:type="dcterms:W3CDTF">2022-02-15T19:07:51Z</dcterms:created>
  <dcterms:modified xsi:type="dcterms:W3CDTF">2022-06-09T12:47:44Z</dcterms:modified>
</cp:coreProperties>
</file>